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6805613" cy="9944100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206"/>
    <a:srgbClr val="4B5320"/>
    <a:srgbClr val="003399"/>
    <a:srgbClr val="000000"/>
    <a:srgbClr val="0000FF"/>
    <a:srgbClr val="D4D6AE"/>
    <a:srgbClr val="00CC00"/>
    <a:srgbClr val="818200"/>
    <a:srgbClr val="00FF00"/>
    <a:srgbClr val="3E4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 autoAdjust="0"/>
    <p:restoredTop sz="94660"/>
  </p:normalViewPr>
  <p:slideViewPr>
    <p:cSldViewPr>
      <p:cViewPr>
        <p:scale>
          <a:sx n="118" d="100"/>
          <a:sy n="118" d="100"/>
        </p:scale>
        <p:origin x="-1302" y="5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6125"/>
            <a:ext cx="53863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6"/>
          </a:xfrm>
          <a:prstGeom prst="rect">
            <a:avLst/>
          </a:prstGeom>
        </p:spPr>
        <p:txBody>
          <a:bodyPr vert="horz" lIns="91861" tIns="45930" rIns="91861" bIns="4593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394987" y="836712"/>
            <a:ext cx="3144710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6367" y="806407"/>
            <a:ext cx="3210965" cy="695267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0217" y="26734"/>
            <a:ext cx="3237135" cy="724242"/>
            <a:chOff x="-16336" y="26734"/>
            <a:chExt cx="3273688" cy="72424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70382" y="-1229434"/>
              <a:ext cx="706562" cy="3247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84849" y="2290"/>
            <a:ext cx="2318262" cy="797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ПОСТУПЛЕНИЯ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  <a:endParaRPr lang="ru-RU" sz="1400" b="1" dirty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994" y="779110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53793" y="1608980"/>
            <a:ext cx="3301126" cy="2840958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5405" y="1628800"/>
            <a:ext cx="3003379" cy="738664"/>
            <a:chOff x="-85071" y="1569981"/>
            <a:chExt cx="3003379" cy="73866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888" y="1569981"/>
              <a:ext cx="27004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400" b="1" spc="-40" dirty="0">
                  <a:cs typeface="Miriam Fixed" panose="020B0509050101010101" pitchFamily="49" charset="-79"/>
                </a:rPr>
                <a:t>лично, почтовым отправлением,  по телефону </a:t>
              </a:r>
              <a:r>
                <a:rPr lang="ru-RU" sz="1400" spc="-40" dirty="0">
                  <a:cs typeface="Miriam Fixed" panose="020B0509050101010101" pitchFamily="49" charset="-79"/>
                </a:rPr>
                <a:t>в пункт отбора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5071" y="158581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-10373" y="2492896"/>
            <a:ext cx="3019157" cy="738664"/>
            <a:chOff x="-88839" y="2463537"/>
            <a:chExt cx="3019157" cy="73866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92230" y="2463537"/>
              <a:ext cx="27380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 smtClean="0">
                  <a:cs typeface="Miriam Fixed" panose="020B0509050101010101" pitchFamily="49" charset="-79"/>
                </a:rPr>
                <a:t>в </a:t>
              </a:r>
              <a:r>
                <a:rPr lang="ru-RU" sz="1400" b="1" dirty="0" smtClean="0">
                  <a:cs typeface="Miriam Fixed" panose="020B0509050101010101" pitchFamily="49" charset="-79"/>
                </a:rPr>
                <a:t>личном кабинете </a:t>
              </a:r>
              <a:r>
                <a:rPr lang="ru-RU" sz="1400" dirty="0">
                  <a:cs typeface="Miriam Fixed" panose="020B0509050101010101" pitchFamily="49" charset="-79"/>
                </a:rPr>
                <a:t>гражданина на </a:t>
              </a:r>
              <a:r>
                <a:rPr lang="ru-RU" sz="1400" dirty="0" smtClean="0">
                  <a:cs typeface="Miriam Fixed" panose="020B0509050101010101" pitchFamily="49" charset="-79"/>
                </a:rPr>
                <a:t>сайте </a:t>
              </a:r>
              <a:r>
                <a:rPr lang="ru-RU" sz="1400" dirty="0">
                  <a:cs typeface="Miriam Fixed" panose="020B0509050101010101" pitchFamily="49" charset="-79"/>
                </a:rPr>
                <a:t>Минобороны России</a:t>
              </a:r>
            </a:p>
            <a:p>
              <a:pPr algn="ctr"/>
              <a:r>
                <a:rPr lang="ru-RU" sz="14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службапоконтракту.рф</a:t>
              </a:r>
              <a:endParaRPr lang="ru-RU" sz="1400" b="1" dirty="0">
                <a:cs typeface="Miriam Fixed" panose="020B0509050101010101" pitchFamily="49" charset="-79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8839" y="252951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0" y="3356992"/>
            <a:ext cx="3026619" cy="954107"/>
            <a:chOff x="-86567" y="3496943"/>
            <a:chExt cx="3026619" cy="954107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07990" y="3496943"/>
              <a:ext cx="273206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spc="-40" dirty="0">
                  <a:cs typeface="Miriam Fixed" panose="020B0509050101010101" pitchFamily="49" charset="-79"/>
                </a:rPr>
                <a:t>через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электронный сервис </a:t>
              </a:r>
              <a:r>
                <a:rPr lang="ru-RU" sz="1400" spc="-40" dirty="0">
                  <a:cs typeface="Miriam Fixed" panose="020B0509050101010101" pitchFamily="49" charset="-79"/>
                </a:rPr>
                <a:t/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«Военная служба по контракту» </a:t>
              </a:r>
              <a:r>
                <a:rPr lang="ru-RU" sz="1400" spc="-40" dirty="0" smtClean="0">
                  <a:cs typeface="Miriam Fixed" panose="020B0509050101010101" pitchFamily="49" charset="-79"/>
                </a:rPr>
                <a:t>на </a:t>
              </a:r>
              <a:r>
                <a:rPr lang="ru-RU" sz="1400" b="1" spc="-40" dirty="0" smtClean="0">
                  <a:cs typeface="Miriam Fixed" panose="020B0509050101010101" pitchFamily="49" charset="-79"/>
                </a:rPr>
                <a:t>едином портале государственных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услуг </a:t>
              </a:r>
              <a:r>
                <a:rPr lang="ru-RU" sz="1400" b="1" spc="-40" dirty="0" smtClean="0">
                  <a:cs typeface="Miriam Fixed" panose="020B0509050101010101" pitchFamily="49" charset="-79"/>
                </a:rPr>
                <a:t>  </a:t>
              </a:r>
              <a:r>
                <a:rPr lang="ru-RU" sz="1400" b="1" spc="-4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госуслуги.рф</a:t>
              </a:r>
              <a:endParaRPr lang="ru-RU" sz="1400" b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6567" y="35734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368824" y="30976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526762" y="244736"/>
            <a:ext cx="2903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ТРЕБОВАНИЯ К КАНДИДАТАМ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681192" y="30976"/>
            <a:ext cx="3173843" cy="720000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7009274" y="233876"/>
            <a:ext cx="2527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ЕЖЕМЕСЯЧНЫЕ ВЫПЛАТЫ</a:t>
            </a:r>
            <a:endParaRPr lang="ru-RU" sz="1600" b="1" dirty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410352" y="1196752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3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годен</a:t>
              </a:r>
              <a:r>
                <a:rPr lang="ru-RU" sz="13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solidFill>
                    <a:srgbClr val="C00000"/>
                  </a:solidFill>
                  <a:cs typeface="Miriam Fixed" panose="020B0509050101010101" pitchFamily="49" charset="-79"/>
                </a:rPr>
                <a:t>по состоянию здоровья</a:t>
              </a:r>
              <a:endParaRPr lang="ru-RU" sz="13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0352" y="8131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возраст</a:t>
              </a:r>
              <a:r>
                <a:rPr lang="ru-RU" sz="1300" b="1" dirty="0">
                  <a:cs typeface="Times New Roman" panose="02020603050405020304" pitchFamily="18" charset="0"/>
                </a:rPr>
                <a:t>  </a:t>
              </a:r>
              <a:r>
                <a:rPr lang="ru-RU" sz="1300" dirty="0">
                  <a:cs typeface="Miriam Fixed" panose="020B0509050101010101" pitchFamily="49" charset="-79"/>
                </a:rPr>
                <a:t>от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cs typeface="Miriam Fixed" panose="020B0509050101010101" pitchFamily="49" charset="-79"/>
                </a:rPr>
                <a:t>лет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700508" y="1412776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04888" y="74182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800" dirty="0">
                <a:solidFill>
                  <a:srgbClr val="FF0000"/>
                </a:solidFill>
                <a:cs typeface="Miriam Fixed" panose="020B0509050101010101" pitchFamily="49" charset="-79"/>
              </a:rPr>
              <a:t>195 </a:t>
            </a:r>
            <a:r>
              <a:rPr lang="ru-RU" sz="1600" dirty="0">
                <a:cs typeface="Miriam Fixed" panose="020B0509050101010101" pitchFamily="49" charset="-79"/>
              </a:rPr>
              <a:t>тыс. руб. единовременно (</a:t>
            </a:r>
            <a:r>
              <a:rPr lang="ru-RU" sz="1300" dirty="0">
                <a:cs typeface="Miriam Fixed" panose="020B0509050101010101" pitchFamily="49" charset="-79"/>
              </a:rPr>
              <a:t>при заключении контракта на срок</a:t>
            </a:r>
          </a:p>
          <a:p>
            <a:pPr algn="just">
              <a:lnSpc>
                <a:spcPct val="80000"/>
              </a:lnSpc>
            </a:pPr>
            <a:r>
              <a:rPr lang="ru-RU" sz="1300" dirty="0">
                <a:cs typeface="Miriam Fixed" panose="020B0509050101010101" pitchFamily="49" charset="-79"/>
              </a:rPr>
              <a:t>от года и более)</a:t>
            </a:r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96865" y="84136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32" name="TextBox 131"/>
          <p:cNvSpPr txBox="1"/>
          <p:nvPr/>
        </p:nvSpPr>
        <p:spPr>
          <a:xfrm>
            <a:off x="6745988" y="182773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6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 smtClean="0">
                <a:solidFill>
                  <a:srgbClr val="FF0000"/>
                </a:solidFill>
                <a:cs typeface="Miriam Fixed" panose="020B0509050101010101" pitchFamily="49" charset="-79"/>
              </a:rPr>
              <a:t>204 </a:t>
            </a:r>
            <a:r>
              <a:rPr lang="ru-RU" sz="1600" spc="-40" dirty="0">
                <a:cs typeface="Miriam Fixed" panose="020B0509050101010101" pitchFamily="49" charset="-79"/>
              </a:rPr>
              <a:t>тыс. руб. в месяц                   (</a:t>
            </a:r>
            <a:r>
              <a:rPr lang="ru-RU" sz="1300" spc="-20" dirty="0">
                <a:cs typeface="Miriam Fixed" panose="020B0509050101010101" pitchFamily="49" charset="-79"/>
              </a:rPr>
              <a:t>в зависимости от  воинского звания, должности и выслуги лет)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3382458" y="4114584"/>
            <a:ext cx="3447759" cy="2145607"/>
            <a:chOff x="3366679" y="1628801"/>
            <a:chExt cx="3447759" cy="2145607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0" y="2132856"/>
              <a:ext cx="3167913" cy="1595362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89866" y="2132856"/>
              <a:ext cx="2912026" cy="507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anose="020B0509050101010101" pitchFamily="49" charset="-79"/>
                </a:rPr>
                <a:t>автобиография и анкета </a:t>
              </a:r>
              <a:r>
                <a:rPr lang="ru-RU" sz="1100" i="1" spc="-20" dirty="0">
                  <a:cs typeface="Miriam Fixed" panose="020B0509050101010101" pitchFamily="49" charset="-79"/>
                </a:rPr>
                <a:t>(форма на сайте)</a:t>
              </a:r>
            </a:p>
            <a:p>
              <a:pPr algn="ctr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6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</a:t>
              </a:r>
              <a:r>
                <a:rPr lang="ru-RU" sz="1600" b="1" spc="-2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рф</a:t>
              </a:r>
              <a:endParaRPr lang="ru-RU" sz="1600" b="1" spc="-20" dirty="0">
                <a:solidFill>
                  <a:srgbClr val="0000FF"/>
                </a:solidFill>
                <a:cs typeface="Miriam Fixed" panose="020B0509050101010101" pitchFamily="49" charset="-79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371124" y="1628801"/>
              <a:ext cx="3173843" cy="479166"/>
              <a:chOff x="3371124" y="3751231"/>
              <a:chExt cx="3173843" cy="788952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20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Половина рамки 18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769263" y="1722294"/>
              <a:ext cx="2387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ПЕРЕЧЕНЬ ДОКУМЕНТОВ</a:t>
              </a:r>
            </a:p>
          </p:txBody>
        </p:sp>
        <p:pic>
          <p:nvPicPr>
            <p:cNvPr id="151" name="Рисунок 15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51881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3" name="Прямоугольник 152"/>
            <p:cNvSpPr/>
            <p:nvPr/>
          </p:nvSpPr>
          <p:spPr>
            <a:xfrm>
              <a:off x="3689866" y="2552837"/>
              <a:ext cx="2888111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паспорт</a:t>
              </a:r>
            </a:p>
          </p:txBody>
        </p:sp>
        <p:pic>
          <p:nvPicPr>
            <p:cNvPr id="156" name="Рисунок 15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163851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7" name="Рисунок 15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8173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8" name="Прямоугольник 157"/>
            <p:cNvSpPr/>
            <p:nvPr/>
          </p:nvSpPr>
          <p:spPr>
            <a:xfrm>
              <a:off x="3689866" y="3453851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89866" y="3073878"/>
              <a:ext cx="2889831" cy="458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свидетельства о браке и рождении детей (при наличии)</a:t>
              </a:r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3689866" y="2824419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военный билет (при наличии)</a:t>
              </a:r>
            </a:p>
          </p:txBody>
        </p:sp>
        <p:pic>
          <p:nvPicPr>
            <p:cNvPr id="161" name="Рисунок 16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66679" y="309335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2" name="Рисунок 16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34504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0" name="Группа 9"/>
          <p:cNvGrpSpPr/>
          <p:nvPr/>
        </p:nvGrpSpPr>
        <p:grpSpPr>
          <a:xfrm>
            <a:off x="3386987" y="1615515"/>
            <a:ext cx="3469394" cy="2451773"/>
            <a:chOff x="3386987" y="3789039"/>
            <a:chExt cx="3469394" cy="2451773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390629" y="3789039"/>
              <a:ext cx="3173843" cy="612619"/>
              <a:chOff x="3371124" y="3751231"/>
              <a:chExt cx="3173843" cy="788952"/>
            </a:xfrm>
          </p:grpSpPr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19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5" name="Половина рамки 54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Половина рамки 55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561314" y="3907701"/>
              <a:ext cx="2841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5 ШАГОВ ДЛЯ ПОСТУПЛЕНИЯ </a:t>
              </a:r>
              <a:endPara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02520" y="4466181"/>
              <a:ext cx="3158821" cy="1771131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89866" y="4781523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собеседование с психологом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89866" y="5149960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медицинский </a:t>
              </a:r>
              <a:r>
                <a:rPr lang="ru-RU" sz="1100" dirty="0" smtClean="0">
                  <a:cs typeface="Miriam Fixed" panose="020B0509050101010101" pitchFamily="49" charset="-79"/>
                </a:rPr>
                <a:t>осмотр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 smtClean="0">
                  <a:cs typeface="Miriam Fixed" panose="020B0509050101010101" pitchFamily="49" charset="-79"/>
                </a:rPr>
                <a:t>в военном </a:t>
              </a:r>
              <a:r>
                <a:rPr lang="ru-RU" sz="1100" dirty="0">
                  <a:cs typeface="Miriam Fixed" panose="020B0509050101010101" pitchFamily="49" charset="-79"/>
                </a:rPr>
                <a:t>комиссариате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89866" y="5601236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получить предписание и убыть</a:t>
              </a:r>
            </a:p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к месту службы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689866" y="5927679"/>
              <a:ext cx="31665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заключить контракт в воинской части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89866" y="4455293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сдать документы в пункт отбора </a:t>
              </a:r>
              <a:br>
                <a:rPr lang="ru-RU" sz="1100" dirty="0">
                  <a:cs typeface="Miriam Fixed" panose="020B0509050101010101" pitchFamily="49" charset="-79"/>
                </a:rPr>
              </a:br>
              <a:r>
                <a:rPr lang="ru-RU" sz="110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4858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83618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19755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5628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91681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602815" y="2449967"/>
            <a:ext cx="3273807" cy="462199"/>
            <a:chOff x="6602815" y="2732616"/>
            <a:chExt cx="3273807" cy="462199"/>
          </a:xfrm>
        </p:grpSpPr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2815" y="27326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79" name="TextBox 78"/>
            <p:cNvSpPr txBox="1"/>
            <p:nvPr/>
          </p:nvSpPr>
          <p:spPr>
            <a:xfrm>
              <a:off x="6897854" y="2751617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заместитель командира </a:t>
              </a:r>
              <a:r>
                <a:rPr lang="ru-RU" sz="1050" spc="-20" dirty="0">
                  <a:cs typeface="Miriam Fixed" panose="020B0509050101010101" pitchFamily="49" charset="-79"/>
                </a:rPr>
                <a:t>взвода-командир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отделения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242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605967" y="2758068"/>
            <a:ext cx="3261058" cy="324000"/>
            <a:chOff x="6613587" y="3600116"/>
            <a:chExt cx="3261058" cy="324000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3587" y="36001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5" name="TextBox 84"/>
            <p:cNvSpPr txBox="1"/>
            <p:nvPr/>
          </p:nvSpPr>
          <p:spPr>
            <a:xfrm>
              <a:off x="6895877" y="3603183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командир отделения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232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601564" y="3054107"/>
            <a:ext cx="3272433" cy="313933"/>
            <a:chOff x="6592406" y="4018357"/>
            <a:chExt cx="3272433" cy="345326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92406" y="403097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8" name="TextBox 87"/>
            <p:cNvSpPr txBox="1"/>
            <p:nvPr/>
          </p:nvSpPr>
          <p:spPr>
            <a:xfrm>
              <a:off x="6886071" y="4018357"/>
              <a:ext cx="2978768" cy="345326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и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нструктор штаба</a:t>
              </a:r>
              <a:r>
                <a:rPr lang="ru-RU" sz="1050" b="1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601564" y="3354932"/>
            <a:ext cx="3274470" cy="448141"/>
            <a:chOff x="6567239" y="4372136"/>
            <a:chExt cx="3274470" cy="448141"/>
          </a:xfrm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67239" y="437213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0" name="TextBox 89"/>
            <p:cNvSpPr txBox="1"/>
            <p:nvPr/>
          </p:nvSpPr>
          <p:spPr>
            <a:xfrm>
              <a:off x="6862941" y="4377079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н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ачальник радиостанции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командно-штабной машины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601564" y="3663692"/>
            <a:ext cx="3266112" cy="326708"/>
            <a:chOff x="6617573" y="4736168"/>
            <a:chExt cx="3266112" cy="326708"/>
          </a:xfrm>
        </p:grpSpPr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7573" y="473887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2" name="TextBox 91"/>
            <p:cNvSpPr txBox="1"/>
            <p:nvPr/>
          </p:nvSpPr>
          <p:spPr>
            <a:xfrm>
              <a:off x="6904917" y="4736168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тарший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 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сапер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 -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601564" y="5646008"/>
            <a:ext cx="3276016" cy="437043"/>
            <a:chOff x="6504974" y="5621242"/>
            <a:chExt cx="3276016" cy="437043"/>
          </a:xfrm>
        </p:grpSpPr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04974" y="56356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5" name="TextBox 94"/>
            <p:cNvSpPr txBox="1"/>
            <p:nvPr/>
          </p:nvSpPr>
          <p:spPr>
            <a:xfrm>
              <a:off x="6802222" y="5621242"/>
              <a:ext cx="2978768" cy="43704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старший водитель-электрик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601564" y="4678826"/>
            <a:ext cx="3271018" cy="330056"/>
            <a:chOff x="6580286" y="6642530"/>
            <a:chExt cx="3271018" cy="330056"/>
          </a:xfrm>
        </p:grpSpPr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286" y="664858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9" name="TextBox 98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водитель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6601564" y="5005556"/>
            <a:ext cx="3270423" cy="334763"/>
            <a:chOff x="6580881" y="6642530"/>
            <a:chExt cx="3270423" cy="334763"/>
          </a:xfrm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5329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02" name="TextBox 10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п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овар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600388" y="4018389"/>
            <a:ext cx="3253515" cy="329415"/>
            <a:chOff x="6609184" y="5276192"/>
            <a:chExt cx="3253515" cy="329415"/>
          </a:xfrm>
        </p:grpSpPr>
        <p:sp>
          <p:nvSpPr>
            <p:cNvPr id="93" name="TextBox 92"/>
            <p:cNvSpPr txBox="1"/>
            <p:nvPr/>
          </p:nvSpPr>
          <p:spPr>
            <a:xfrm>
              <a:off x="6883931" y="5276192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тарший телефонист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219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9184" y="528160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7" name="Прямоугольник 116">
            <a:extLst>
              <a:ext uri="{FF2B5EF4-FFF2-40B4-BE49-F238E27FC236}">
                <a16:creationId xmlns=""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6925150" y="6341846"/>
            <a:ext cx="2745205" cy="471530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grpSp>
        <p:nvGrpSpPr>
          <p:cNvPr id="113" name="Группа 112"/>
          <p:cNvGrpSpPr/>
          <p:nvPr/>
        </p:nvGrpSpPr>
        <p:grpSpPr>
          <a:xfrm>
            <a:off x="6601564" y="5340072"/>
            <a:ext cx="3273179" cy="324604"/>
            <a:chOff x="6578125" y="6642530"/>
            <a:chExt cx="3273179" cy="324604"/>
          </a:xfrm>
        </p:grpSpPr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15" name="TextBox 114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стрелок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204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6597789" y="4341159"/>
            <a:ext cx="3270423" cy="330645"/>
            <a:chOff x="6580881" y="6642530"/>
            <a:chExt cx="3270423" cy="330645"/>
          </a:xfrm>
        </p:grpSpPr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4917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0" name="TextBox 119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гранатометчик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sp>
        <p:nvSpPr>
          <p:cNvPr id="126" name="Прямоугольник 125">
            <a:extLst>
              <a:ext uri="{FF2B5EF4-FFF2-40B4-BE49-F238E27FC236}">
                <a16:creationId xmlns=""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578976" y="6320301"/>
            <a:ext cx="2745205" cy="49307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cs typeface="Miriam Fixed" panose="020B0509050101010101" pitchFamily="49" charset="-79"/>
              </a:rPr>
              <a:t>КОНТРАКТ ЗАКЛЮЧАЕТСЯ </a:t>
            </a:r>
          </a:p>
          <a:p>
            <a:pPr algn="ctr">
              <a:lnSpc>
                <a:spcPct val="85000"/>
              </a:lnSpc>
            </a:pPr>
            <a:r>
              <a:rPr lang="ru-RU" sz="1600" b="1" u="sng" dirty="0">
                <a:solidFill>
                  <a:srgbClr val="FCC206"/>
                </a:solidFill>
                <a:cs typeface="Miriam Fixed" panose="020B0509050101010101" pitchFamily="49" charset="-79"/>
              </a:rPr>
              <a:t>на 1 год, 3 года и 5 лет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=""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6367" y="4546519"/>
            <a:ext cx="3217919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4510" r="2173" b="16070"/>
          <a:stretch/>
        </p:blipFill>
        <p:spPr>
          <a:xfrm>
            <a:off x="45726" y="5109757"/>
            <a:ext cx="3179082" cy="1684742"/>
          </a:xfrm>
          <a:prstGeom prst="rect">
            <a:avLst/>
          </a:prstGeom>
        </p:spPr>
      </p:pic>
      <p:grpSp>
        <p:nvGrpSpPr>
          <p:cNvPr id="116" name="Группа 115"/>
          <p:cNvGrpSpPr/>
          <p:nvPr/>
        </p:nvGrpSpPr>
        <p:grpSpPr>
          <a:xfrm>
            <a:off x="6601564" y="5995764"/>
            <a:ext cx="3273179" cy="324604"/>
            <a:chOff x="6578125" y="6642530"/>
            <a:chExt cx="3273179" cy="324604"/>
          </a:xfrm>
        </p:grpSpPr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2" name="TextBox 12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пулеметчик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49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6"/>
          <a:stretch/>
        </p:blipFill>
        <p:spPr>
          <a:xfrm>
            <a:off x="6661281" y="712636"/>
            <a:ext cx="3243697" cy="51565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60261" y="27935"/>
            <a:ext cx="3245738" cy="6719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355" y="7604"/>
            <a:ext cx="3240000" cy="788952"/>
            <a:chOff x="3371124" y="3751231"/>
            <a:chExt cx="3173843" cy="788952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Половина рамки 31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Половина рамки 3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1723" y="116632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 smtClean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ЛЬГОТЫ  </a:t>
            </a: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И  ГАРАНТИИ </a:t>
            </a:r>
            <a:endParaRPr lang="ru-RU" sz="1400" b="1" spc="-100" dirty="0">
              <a:solidFill>
                <a:prstClr val="white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66302" y="5854337"/>
            <a:ext cx="3331368" cy="743015"/>
            <a:chOff x="3226350" y="893622"/>
            <a:chExt cx="3331368" cy="743015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598175" y="893622"/>
              <a:ext cx="2959543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статус ветерана боевых действий и соответствующие льготы</a:t>
              </a: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89362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0" name="TextBox 109"/>
          <p:cNvSpPr txBox="1"/>
          <p:nvPr/>
        </p:nvSpPr>
        <p:spPr>
          <a:xfrm>
            <a:off x="7473280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-69814" y="909270"/>
            <a:ext cx="3287638" cy="1186213"/>
            <a:chOff x="-67681" y="909270"/>
            <a:chExt cx="3287638" cy="118621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284081" y="909270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возможность быстрого приобретения жилья за счет Минобороны России через накопительно-ипотечную систему</a:t>
              </a: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90927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-69814" y="2259512"/>
            <a:ext cx="3301494" cy="521416"/>
            <a:chOff x="-81537" y="1814705"/>
            <a:chExt cx="3301494" cy="521416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284081" y="1814705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служебное жилье или компенсация за найм жилья</a:t>
              </a: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18196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-69814" y="3040450"/>
            <a:ext cx="3453320" cy="964614"/>
            <a:chOff x="-81537" y="2405787"/>
            <a:chExt cx="3453320" cy="1061075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84080" y="2405787"/>
              <a:ext cx="3087703" cy="106107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бесплатное обследование, </a:t>
              </a:r>
              <a:b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800" spc="-3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лечение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реабилитация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военно-медицинских учреждениях  </a:t>
              </a: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240578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-77434" y="4221088"/>
            <a:ext cx="3310498" cy="745608"/>
            <a:chOff x="-67681" y="5614564"/>
            <a:chExt cx="3310498" cy="7456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06941" y="5617157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страхование жизни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здоровья за счет федерального бюджета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561456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-69814" y="5117233"/>
            <a:ext cx="3301494" cy="540495"/>
            <a:chOff x="-81537" y="6181725"/>
            <a:chExt cx="3301494" cy="540495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284081" y="6200804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право на </a:t>
              </a:r>
              <a:r>
                <a:rPr lang="ru-RU" sz="1800" spc="-40" dirty="0" smtClean="0">
                  <a:solidFill>
                    <a:srgbClr val="003399"/>
                  </a:solidFill>
                  <a:cs typeface="Miriam Fixed" panose="020B0509050101010101" pitchFamily="49" charset="-79"/>
                </a:rPr>
                <a:t>льготную пенсию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после 20 лет службы</a:t>
              </a:r>
            </a:p>
          </p:txBody>
        </p:sp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6181725"/>
              <a:ext cx="424286" cy="338448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249191" y="908720"/>
            <a:ext cx="3301351" cy="1186213"/>
            <a:chOff x="3226350" y="6219813"/>
            <a:chExt cx="3301351" cy="1186213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3591825" y="6219813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единые дополнительные выплаты, льготы и гарантии субъектов Российской Федерации для военнослужащих по контракту</a:t>
              </a:r>
            </a:p>
          </p:txBody>
        </p: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621981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37" y="44624"/>
            <a:ext cx="849995" cy="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>
            <a:extLst>
              <a:ext uri="{FF2B5EF4-FFF2-40B4-BE49-F238E27FC236}">
                <a16:creationId xmlns="" xmlns:a16="http://schemas.microsoft.com/office/drawing/2014/main" id="{AC99A1A5-15CE-4181-88B9-BE9EE4125B38}"/>
              </a:ext>
            </a:extLst>
          </p:cNvPr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423624" y="6492559"/>
            <a:ext cx="249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err="1" smtClean="0">
                <a:solidFill>
                  <a:prstClr val="white">
                    <a:lumMod val="85000"/>
                  </a:prstClr>
                </a:solidFill>
              </a:rPr>
              <a:t>службапоконтракту.рф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0247" y="5880128"/>
            <a:ext cx="2701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СЛУЖИ ПО КОНТРАКТУ</a:t>
            </a:r>
          </a:p>
          <a:p>
            <a:pPr algn="ctr"/>
            <a:r>
              <a:rPr lang="ru-RU" sz="1800" b="1" dirty="0">
                <a:solidFill>
                  <a:prstClr val="white"/>
                </a:solidFill>
              </a:rPr>
              <a:t>В ВООРУЖЕННЫХ СИЛАХ</a:t>
            </a:r>
            <a:endParaRPr lang="ru-RU" sz="1800" dirty="0">
              <a:solidFill>
                <a:prstClr val="white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="" xmlns:a16="http://schemas.microsoft.com/office/drawing/2014/main" id="{02452A14-E470-4574-A566-30827583CA90}"/>
              </a:ext>
            </a:extLst>
          </p:cNvPr>
          <p:cNvGrpSpPr/>
          <p:nvPr/>
        </p:nvGrpSpPr>
        <p:grpSpPr>
          <a:xfrm>
            <a:off x="3323810" y="17006"/>
            <a:ext cx="3240000" cy="788952"/>
            <a:chOff x="3371124" y="3751231"/>
            <a:chExt cx="3173843" cy="788952"/>
          </a:xfrm>
        </p:grpSpPr>
        <p:pic>
          <p:nvPicPr>
            <p:cNvPr id="91" name="Picture 8">
              <a:extLst>
                <a:ext uri="{FF2B5EF4-FFF2-40B4-BE49-F238E27FC236}">
                  <a16:creationId xmlns="" xmlns:a16="http://schemas.microsoft.com/office/drawing/2014/main" id="{0D9303F0-4101-4F75-B722-D76DE3AA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2" name="Половина рамки 91">
              <a:extLst>
                <a:ext uri="{FF2B5EF4-FFF2-40B4-BE49-F238E27FC236}">
                  <a16:creationId xmlns="" xmlns:a16="http://schemas.microsoft.com/office/drawing/2014/main" id="{3FF1A0B5-1633-4032-A235-1605A6443303}"/>
                </a:ext>
              </a:extLst>
            </p:cNvPr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Половина рамки 92">
              <a:extLst>
                <a:ext uri="{FF2B5EF4-FFF2-40B4-BE49-F238E27FC236}">
                  <a16:creationId xmlns="" xmlns:a16="http://schemas.microsoft.com/office/drawing/2014/main" id="{5A2CC3BA-E4E8-4E34-AD1E-FDD1E59CC589}"/>
                </a:ext>
              </a:extLst>
            </p:cNvPr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706D9FE6-D11E-4E8F-B25E-781171B866B1}"/>
              </a:ext>
            </a:extLst>
          </p:cNvPr>
          <p:cNvSpPr/>
          <p:nvPr/>
        </p:nvSpPr>
        <p:spPr>
          <a:xfrm>
            <a:off x="6664837" y="5396347"/>
            <a:ext cx="3243263" cy="479177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5C3BAFC0-9669-42BE-8949-C53C9DE6C947}"/>
              </a:ext>
            </a:extLst>
          </p:cNvPr>
          <p:cNvSpPr txBox="1"/>
          <p:nvPr/>
        </p:nvSpPr>
        <p:spPr>
          <a:xfrm>
            <a:off x="3318178" y="193601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ЛЬГОТЫ  И  ГАРАНТИИ </a:t>
            </a:r>
            <a:endParaRPr lang="ru-RU" sz="1400" b="1" spc="-100" dirty="0">
              <a:solidFill>
                <a:prstClr val="white"/>
              </a:solidFill>
              <a:cs typeface="Miriam Fixed" panose="020B0509050101010101" pitchFamily="49" charset="-79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71A4009A-B211-4F55-A139-1CF340E653AB}"/>
              </a:ext>
            </a:extLst>
          </p:cNvPr>
          <p:cNvSpPr/>
          <p:nvPr/>
        </p:nvSpPr>
        <p:spPr>
          <a:xfrm>
            <a:off x="7057684" y="5462464"/>
            <a:ext cx="2935876" cy="38817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500" b="1" spc="-40" dirty="0">
                <a:solidFill>
                  <a:srgbClr val="FCC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Звони сейчас 117</a:t>
            </a:r>
          </a:p>
        </p:txBody>
      </p: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08" y="4954920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угольник 69">
            <a:extLst>
              <a:ext uri="{FF2B5EF4-FFF2-40B4-BE49-F238E27FC236}">
                <a16:creationId xmlns=""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339664" y="5554631"/>
            <a:ext cx="3217985" cy="125456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117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Телефон военного комиссариата    г. Баймак, </a:t>
            </a:r>
            <a:r>
              <a:rPr lang="ru-RU" sz="1600" b="1" dirty="0" err="1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Баймакского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 и Зилаирского районов РБ 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8-34751-31611, 31639</a:t>
            </a:r>
            <a:endParaRPr lang="ru-RU" sz="1600" b="1" dirty="0">
              <a:solidFill>
                <a:srgbClr val="FCC206"/>
              </a:solidFill>
              <a:latin typeface="+mj-lt"/>
              <a:cs typeface="Miriam Fixed" panose="020B0509050101010101" pitchFamily="49" charset="-79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3247260" y="2259512"/>
            <a:ext cx="3291110" cy="521416"/>
            <a:chOff x="3226350" y="3025359"/>
            <a:chExt cx="3291110" cy="521416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3581584" y="3025359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кредитные и налоговые каникулы</a:t>
              </a:r>
            </a:p>
          </p:txBody>
        </p: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302535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3" name="Группа 72"/>
          <p:cNvGrpSpPr/>
          <p:nvPr/>
        </p:nvGrpSpPr>
        <p:grpSpPr>
          <a:xfrm>
            <a:off x="3234806" y="4797152"/>
            <a:ext cx="3310877" cy="759215"/>
            <a:chOff x="3226349" y="3882938"/>
            <a:chExt cx="3310877" cy="759215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3601350" y="3899138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бесплатный отдых детей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летних оздоровительных лагерях</a:t>
              </a:r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49" y="3882938"/>
              <a:ext cx="426483" cy="3402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6" name="Группа 75"/>
          <p:cNvGrpSpPr/>
          <p:nvPr/>
        </p:nvGrpSpPr>
        <p:grpSpPr>
          <a:xfrm>
            <a:off x="3237735" y="3043110"/>
            <a:ext cx="3302609" cy="521416"/>
            <a:chOff x="3206042" y="3306072"/>
            <a:chExt cx="3302609" cy="521416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3572775" y="3306072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бюджетные места для обучения детей в вузах</a:t>
              </a:r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306072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82" name="Группа 81">
            <a:extLst>
              <a:ext uri="{FF2B5EF4-FFF2-40B4-BE49-F238E27FC236}">
                <a16:creationId xmlns="" xmlns:a16="http://schemas.microsoft.com/office/drawing/2014/main" id="{AA4BB89B-32A5-4B3E-A601-82E79D582173}"/>
              </a:ext>
            </a:extLst>
          </p:cNvPr>
          <p:cNvGrpSpPr/>
          <p:nvPr/>
        </p:nvGrpSpPr>
        <p:grpSpPr>
          <a:xfrm>
            <a:off x="3235527" y="3933056"/>
            <a:ext cx="3312134" cy="521416"/>
            <a:chOff x="3206042" y="3450088"/>
            <a:chExt cx="3312134" cy="521416"/>
          </a:xfrm>
        </p:grpSpPr>
        <p:sp>
          <p:nvSpPr>
            <p:cNvPr id="84" name="Прямоугольник 83">
              <a:extLst>
                <a:ext uri="{FF2B5EF4-FFF2-40B4-BE49-F238E27FC236}">
                  <a16:creationId xmlns="" xmlns:a16="http://schemas.microsoft.com/office/drawing/2014/main" id="{9650206B-DF0E-4F13-A4FB-1C9667D0B32E}"/>
                </a:ext>
              </a:extLst>
            </p:cNvPr>
            <p:cNvSpPr/>
            <p:nvPr/>
          </p:nvSpPr>
          <p:spPr>
            <a:xfrm>
              <a:off x="3582300" y="3450088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за будущими контрактниками бронируются рабочие места</a:t>
              </a:r>
            </a:p>
          </p:txBody>
        </p:sp>
        <p:pic>
          <p:nvPicPr>
            <p:cNvPr id="85" name="Рисунок 84">
              <a:extLst>
                <a:ext uri="{FF2B5EF4-FFF2-40B4-BE49-F238E27FC236}">
                  <a16:creationId xmlns="" xmlns:a16="http://schemas.microsoft.com/office/drawing/2014/main" id="{A5079DC7-78D9-4683-B44C-E0D00E75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45008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219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5751</TotalTime>
  <Words>450</Words>
  <Application>Microsoft Office PowerPoint</Application>
  <PresentationFormat>Лист A4 (210x297 мм)</PresentationFormat>
  <Paragraphs>79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PK-325</cp:lastModifiedBy>
  <cp:revision>219</cp:revision>
  <cp:lastPrinted>2023-04-10T14:09:03Z</cp:lastPrinted>
  <dcterms:created xsi:type="dcterms:W3CDTF">2019-12-05T06:41:56Z</dcterms:created>
  <dcterms:modified xsi:type="dcterms:W3CDTF">2023-09-20T09:50:14Z</dcterms:modified>
</cp:coreProperties>
</file>